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906000" cy="6858000" type="A4"/>
  <p:notesSz cx="6797675" cy="9926638"/>
  <p:defaultTextStyle>
    <a:defPPr>
      <a:defRPr lang="ru-RU"/>
    </a:defPPr>
    <a:lvl1pPr marL="0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2315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4629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06944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09258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11572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13886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16202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18517" algn="l" defTabSz="8046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s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472C4"/>
    <a:srgbClr val="4370C2"/>
    <a:srgbClr val="4674C8"/>
    <a:srgbClr val="4C7FDA"/>
    <a:srgbClr val="497AD2"/>
    <a:srgbClr val="4776CC"/>
    <a:srgbClr val="29467B"/>
    <a:srgbClr val="4172C6"/>
    <a:srgbClr val="3B64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89540" autoAdjust="0"/>
  </p:normalViewPr>
  <p:slideViewPr>
    <p:cSldViewPr snapToGrid="0">
      <p:cViewPr>
        <p:scale>
          <a:sx n="90" d="100"/>
          <a:sy n="90" d="100"/>
        </p:scale>
        <p:origin x="-1308" y="-240"/>
      </p:cViewPr>
      <p:guideLst>
        <p:guide orient="horz" pos="2880"/>
        <p:guide orient="horz" pos="2160"/>
        <p:guide pos="4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786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B8A3-2C3E-43BC-9803-61D710CE165F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E7AD8-C327-4078-9E39-F80C9A9FD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283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F6817-EC2F-41E1-9B57-39AA35A554CC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DFB9-90CB-4E55-9850-5C69362F32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510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2315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4629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6944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9258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11572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3886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6202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8517" algn="l" defTabSz="80462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отчет Ф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7838" y="1184915"/>
            <a:ext cx="8938129" cy="865583"/>
          </a:xfrm>
        </p:spPr>
        <p:txBody>
          <a:bodyPr anchor="ctr">
            <a:normAutofit/>
          </a:bodyPr>
          <a:lstStyle>
            <a:lvl1pPr algn="ctr">
              <a:defRPr sz="21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104464"/>
            <a:ext cx="9906000" cy="22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5695951" y="177976"/>
            <a:ext cx="0" cy="76812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921165" y="238874"/>
            <a:ext cx="3636071" cy="512135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Финансовое</a:t>
            </a:r>
            <a:r>
              <a:rPr lang="ru-RU" sz="1400" b="1" baseline="0" dirty="0" smtClean="0"/>
              <a:t> управление города Новокузнецка</a:t>
            </a:r>
            <a:endParaRPr lang="ru-RU" sz="1400" b="1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624638" y="268880"/>
            <a:ext cx="2821329" cy="296691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Отчет о работе за 2023 год</a:t>
            </a:r>
            <a:endParaRPr lang="ru-RU" sz="1400" b="1" dirty="0"/>
          </a:p>
        </p:txBody>
      </p:sp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837" y="177975"/>
            <a:ext cx="1238250" cy="762000"/>
          </a:xfrm>
          <a:prstGeom prst="rect">
            <a:avLst/>
          </a:prstGeom>
        </p:spPr>
      </p:pic>
      <p:sp>
        <p:nvSpPr>
          <p:cNvPr id="31" name="Текст 30"/>
          <p:cNvSpPr>
            <a:spLocks noGrp="1"/>
          </p:cNvSpPr>
          <p:nvPr>
            <p:ph type="body" sz="quarter" idx="13" hasCustomPrompt="1"/>
          </p:nvPr>
        </p:nvSpPr>
        <p:spPr>
          <a:xfrm>
            <a:off x="398408" y="2088141"/>
            <a:ext cx="3564284" cy="138896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</a:lstStyle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6" name="Текст 30"/>
          <p:cNvSpPr>
            <a:spLocks noGrp="1"/>
          </p:cNvSpPr>
          <p:nvPr>
            <p:ph type="body" sz="quarter" idx="16" hasCustomPrompt="1"/>
          </p:nvPr>
        </p:nvSpPr>
        <p:spPr>
          <a:xfrm>
            <a:off x="4842497" y="2088141"/>
            <a:ext cx="4603470" cy="1388963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</a:lstStyle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7" name="Текст 30"/>
          <p:cNvSpPr>
            <a:spLocks noGrp="1"/>
          </p:cNvSpPr>
          <p:nvPr>
            <p:ph type="body" sz="quarter" idx="17" hasCustomPrompt="1"/>
          </p:nvPr>
        </p:nvSpPr>
        <p:spPr>
          <a:xfrm>
            <a:off x="4842497" y="3731781"/>
            <a:ext cx="4603470" cy="1388963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>
            <a:lvl3pPr>
              <a:defRPr lang="ru-RU" sz="1400" kern="12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</a:lstStyle>
          <a:p>
            <a:pPr marL="804629" lvl="2" indent="0" algn="l" defTabSz="80462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</a:pPr>
            <a:r>
              <a:rPr lang="ru-RU" dirty="0" smtClean="0"/>
              <a:t>Третий уровень</a:t>
            </a:r>
          </a:p>
        </p:txBody>
      </p:sp>
      <p:sp>
        <p:nvSpPr>
          <p:cNvPr id="38" name="Текст 30"/>
          <p:cNvSpPr>
            <a:spLocks noGrp="1"/>
          </p:cNvSpPr>
          <p:nvPr>
            <p:ph type="body" sz="quarter" idx="18" hasCustomPrompt="1"/>
          </p:nvPr>
        </p:nvSpPr>
        <p:spPr>
          <a:xfrm>
            <a:off x="4842497" y="5375424"/>
            <a:ext cx="4603470" cy="1388963"/>
          </a:xfrm>
          <a:prstGeom prst="roundRect">
            <a:avLst/>
          </a:prstGeom>
          <a:gradFill>
            <a:gsLst>
              <a:gs pos="1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>
            <a:lvl3pPr>
              <a:defRPr lang="ru-RU" sz="1400" kern="12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</a:lstStyle>
          <a:p>
            <a:pPr marL="804629" lvl="2" indent="0" algn="l" defTabSz="80462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</a:pPr>
            <a:r>
              <a:rPr lang="ru-RU" dirty="0" smtClean="0"/>
              <a:t>Третий уровень</a:t>
            </a:r>
          </a:p>
        </p:txBody>
      </p:sp>
      <p:cxnSp>
        <p:nvCxnSpPr>
          <p:cNvPr id="65" name="Прямая соединительная линия 64"/>
          <p:cNvCxnSpPr/>
          <p:nvPr userDrawn="1"/>
        </p:nvCxnSpPr>
        <p:spPr>
          <a:xfrm flipH="1">
            <a:off x="4456914" y="2237564"/>
            <a:ext cx="9404" cy="4377401"/>
          </a:xfrm>
          <a:prstGeom prst="line">
            <a:avLst/>
          </a:prstGeom>
          <a:ln w="952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30"/>
          <p:cNvSpPr>
            <a:spLocks noGrp="1"/>
          </p:cNvSpPr>
          <p:nvPr>
            <p:ph type="body" sz="quarter" idx="19" hasCustomPrompt="1"/>
          </p:nvPr>
        </p:nvSpPr>
        <p:spPr>
          <a:xfrm>
            <a:off x="398408" y="3718465"/>
            <a:ext cx="3564284" cy="138896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</a:lstStyle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9" name="Текст 30"/>
          <p:cNvSpPr>
            <a:spLocks noGrp="1"/>
          </p:cNvSpPr>
          <p:nvPr>
            <p:ph type="body" sz="quarter" idx="20" hasCustomPrompt="1"/>
          </p:nvPr>
        </p:nvSpPr>
        <p:spPr>
          <a:xfrm>
            <a:off x="398408" y="5338160"/>
            <a:ext cx="3564284" cy="138896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</a:lstStyle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Текст 30"/>
          <p:cNvSpPr>
            <a:spLocks noGrp="1"/>
          </p:cNvSpPr>
          <p:nvPr>
            <p:ph type="body" sz="quarter" idx="21" hasCustomPrompt="1"/>
          </p:nvPr>
        </p:nvSpPr>
        <p:spPr>
          <a:xfrm>
            <a:off x="507836" y="2088141"/>
            <a:ext cx="3564284" cy="138896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</a:lstStyle>
          <a:p>
            <a:pPr lvl="2"/>
            <a:r>
              <a:rPr lang="ru-RU" dirty="0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07211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чет нача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7838" y="1184915"/>
            <a:ext cx="8938129" cy="865583"/>
          </a:xfrm>
        </p:spPr>
        <p:txBody>
          <a:bodyPr anchor="ctr">
            <a:normAutofit/>
          </a:bodyPr>
          <a:lstStyle>
            <a:lvl1pPr algn="ctr"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104464"/>
            <a:ext cx="9906000" cy="22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5695951" y="177976"/>
            <a:ext cx="0" cy="76812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921165" y="238874"/>
            <a:ext cx="3636071" cy="512135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Финансовое</a:t>
            </a:r>
            <a:r>
              <a:rPr lang="ru-RU" sz="1400" b="1" baseline="0" dirty="0" smtClean="0"/>
              <a:t> управление города Новокузнецка</a:t>
            </a:r>
            <a:endParaRPr lang="ru-RU" sz="1400" b="1" dirty="0"/>
          </a:p>
        </p:txBody>
      </p:sp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837" y="177975"/>
            <a:ext cx="12382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211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4E67-BAB4-412E-B9A0-EBF7033A9FE7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C87C-CABC-46F2-B240-9CA43AF5D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7838" y="1184915"/>
            <a:ext cx="8938129" cy="865583"/>
          </a:xfrm>
        </p:spPr>
        <p:txBody>
          <a:bodyPr anchor="ctr">
            <a:normAutofit/>
          </a:bodyPr>
          <a:lstStyle>
            <a:lvl1pPr algn="ctr">
              <a:defRPr sz="25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104464"/>
            <a:ext cx="9906000" cy="22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5695951" y="177976"/>
            <a:ext cx="0" cy="76812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921165" y="238874"/>
            <a:ext cx="3636071" cy="512135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Финансовое</a:t>
            </a:r>
            <a:r>
              <a:rPr lang="ru-RU" sz="1400" b="1" baseline="0" dirty="0" smtClean="0"/>
              <a:t> управление города Новокузнецка</a:t>
            </a:r>
            <a:endParaRPr lang="ru-RU" sz="1400" b="1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624638" y="268880"/>
            <a:ext cx="2821329" cy="296691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Отчет о работе за 2023 год</a:t>
            </a:r>
            <a:endParaRPr lang="ru-RU" sz="1400" b="1" dirty="0"/>
          </a:p>
        </p:txBody>
      </p:sp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837" y="177975"/>
            <a:ext cx="1238250" cy="762000"/>
          </a:xfrm>
          <a:prstGeom prst="rect">
            <a:avLst/>
          </a:prstGeom>
        </p:spPr>
      </p:pic>
      <p:sp>
        <p:nvSpPr>
          <p:cNvPr id="31" name="Текст 30"/>
          <p:cNvSpPr>
            <a:spLocks noGrp="1"/>
          </p:cNvSpPr>
          <p:nvPr>
            <p:ph type="body" sz="quarter" idx="13" hasCustomPrompt="1"/>
          </p:nvPr>
        </p:nvSpPr>
        <p:spPr>
          <a:xfrm>
            <a:off x="507836" y="2088141"/>
            <a:ext cx="3564284" cy="1388963"/>
          </a:xfrm>
          <a:prstGeom prst="round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lumMod val="50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2" name="Текст 30"/>
          <p:cNvSpPr>
            <a:spLocks noGrp="1"/>
          </p:cNvSpPr>
          <p:nvPr>
            <p:ph type="body" sz="quarter" idx="14" hasCustomPrompt="1"/>
          </p:nvPr>
        </p:nvSpPr>
        <p:spPr>
          <a:xfrm>
            <a:off x="507836" y="3731781"/>
            <a:ext cx="3564284" cy="1388963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3" name="Текст 30"/>
          <p:cNvSpPr>
            <a:spLocks noGrp="1"/>
          </p:cNvSpPr>
          <p:nvPr>
            <p:ph type="body" sz="quarter" idx="15" hasCustomPrompt="1"/>
          </p:nvPr>
        </p:nvSpPr>
        <p:spPr>
          <a:xfrm>
            <a:off x="507836" y="5375424"/>
            <a:ext cx="3564284" cy="1388963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6" name="Текст 30"/>
          <p:cNvSpPr>
            <a:spLocks noGrp="1"/>
          </p:cNvSpPr>
          <p:nvPr>
            <p:ph type="body" sz="quarter" idx="16" hasCustomPrompt="1"/>
          </p:nvPr>
        </p:nvSpPr>
        <p:spPr>
          <a:xfrm>
            <a:off x="4842497" y="2088141"/>
            <a:ext cx="4603470" cy="1388963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7" name="Текст 30"/>
          <p:cNvSpPr>
            <a:spLocks noGrp="1"/>
          </p:cNvSpPr>
          <p:nvPr>
            <p:ph type="body" sz="quarter" idx="17" hasCustomPrompt="1"/>
          </p:nvPr>
        </p:nvSpPr>
        <p:spPr>
          <a:xfrm>
            <a:off x="4842497" y="3731781"/>
            <a:ext cx="4603470" cy="1388963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8" name="Текст 30"/>
          <p:cNvSpPr>
            <a:spLocks noGrp="1"/>
          </p:cNvSpPr>
          <p:nvPr>
            <p:ph type="body" sz="quarter" idx="18" hasCustomPrompt="1"/>
          </p:nvPr>
        </p:nvSpPr>
        <p:spPr>
          <a:xfrm>
            <a:off x="4842497" y="5375424"/>
            <a:ext cx="4603470" cy="1388963"/>
          </a:xfrm>
          <a:prstGeom prst="roundRect">
            <a:avLst/>
          </a:prstGeom>
          <a:gradFill>
            <a:gsLst>
              <a:gs pos="100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cxnSp>
        <p:nvCxnSpPr>
          <p:cNvPr id="65" name="Прямая соединительная линия 64"/>
          <p:cNvCxnSpPr/>
          <p:nvPr userDrawn="1"/>
        </p:nvCxnSpPr>
        <p:spPr>
          <a:xfrm flipH="1">
            <a:off x="4456914" y="2237564"/>
            <a:ext cx="9404" cy="4377401"/>
          </a:xfrm>
          <a:prstGeom prst="line">
            <a:avLst/>
          </a:prstGeom>
          <a:ln w="952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211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7838" y="1184915"/>
            <a:ext cx="8938129" cy="865583"/>
          </a:xfrm>
        </p:spPr>
        <p:txBody>
          <a:bodyPr anchor="ctr">
            <a:normAutofit/>
          </a:bodyPr>
          <a:lstStyle>
            <a:lvl1pPr algn="ctr">
              <a:defRPr sz="25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104464"/>
            <a:ext cx="9906000" cy="22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5695951" y="177976"/>
            <a:ext cx="0" cy="76812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921165" y="238874"/>
            <a:ext cx="3636071" cy="512135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Финансовое</a:t>
            </a:r>
            <a:r>
              <a:rPr lang="ru-RU" sz="1400" b="1" baseline="0" dirty="0" smtClean="0"/>
              <a:t> управление города Новокузнецка</a:t>
            </a:r>
            <a:endParaRPr lang="ru-RU" sz="1400" b="1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624638" y="268880"/>
            <a:ext cx="2821329" cy="296691"/>
          </a:xfrm>
          <a:prstGeom prst="rect">
            <a:avLst/>
          </a:prstGeom>
          <a:noFill/>
        </p:spPr>
        <p:txBody>
          <a:bodyPr wrap="square" lIns="80464" tIns="40231" rIns="80464" bIns="40231" rtlCol="0">
            <a:spAutoFit/>
          </a:bodyPr>
          <a:lstStyle/>
          <a:p>
            <a:r>
              <a:rPr lang="ru-RU" sz="1400" b="1" dirty="0" smtClean="0"/>
              <a:t>Отчет о работе за 2023 год</a:t>
            </a:r>
            <a:endParaRPr lang="ru-RU" sz="1400" b="1" dirty="0"/>
          </a:p>
        </p:txBody>
      </p:sp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837" y="177975"/>
            <a:ext cx="1238250" cy="762000"/>
          </a:xfrm>
          <a:prstGeom prst="rect">
            <a:avLst/>
          </a:prstGeom>
        </p:spPr>
      </p:pic>
      <p:sp>
        <p:nvSpPr>
          <p:cNvPr id="36" name="Текст 30"/>
          <p:cNvSpPr>
            <a:spLocks noGrp="1"/>
          </p:cNvSpPr>
          <p:nvPr>
            <p:ph type="body" sz="quarter" idx="16" hasCustomPrompt="1"/>
          </p:nvPr>
        </p:nvSpPr>
        <p:spPr>
          <a:xfrm>
            <a:off x="822386" y="2088141"/>
            <a:ext cx="8623581" cy="1388963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>
            <a:contourClr>
              <a:schemeClr val="bg1">
                <a:lumMod val="10000"/>
              </a:schemeClr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7" name="Текст 30"/>
          <p:cNvSpPr>
            <a:spLocks noGrp="1"/>
          </p:cNvSpPr>
          <p:nvPr>
            <p:ph type="body" sz="quarter" idx="17" hasCustomPrompt="1"/>
          </p:nvPr>
        </p:nvSpPr>
        <p:spPr>
          <a:xfrm>
            <a:off x="869114" y="3731781"/>
            <a:ext cx="8530130" cy="1388963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8" name="Текст 30"/>
          <p:cNvSpPr>
            <a:spLocks noGrp="1"/>
          </p:cNvSpPr>
          <p:nvPr>
            <p:ph type="body" sz="quarter" idx="18" hasCustomPrompt="1"/>
          </p:nvPr>
        </p:nvSpPr>
        <p:spPr>
          <a:xfrm>
            <a:off x="859771" y="5375424"/>
            <a:ext cx="8483404" cy="1388963"/>
          </a:xfrm>
          <a:prstGeom prst="roundRect">
            <a:avLst/>
          </a:prstGeom>
          <a:gradFill>
            <a:gsLst>
              <a:gs pos="100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lvl="2"/>
            <a:r>
              <a:rPr lang="ru-RU" dirty="0" smtClean="0"/>
              <a:t>Третий уровень</a:t>
            </a:r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 flipH="1">
            <a:off x="550585" y="2262064"/>
            <a:ext cx="9404" cy="4377401"/>
          </a:xfrm>
          <a:prstGeom prst="line">
            <a:avLst/>
          </a:prstGeom>
          <a:ln w="952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211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FFFF"/>
            </a:gs>
            <a:gs pos="54000">
              <a:schemeClr val="tx2">
                <a:lumMod val="40000"/>
                <a:lumOff val="60000"/>
              </a:schemeClr>
            </a:gs>
            <a:gs pos="100000">
              <a:schemeClr val="bg2">
                <a:lumMod val="79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80464" tIns="40231" rIns="80464" bIns="4023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4"/>
            <a:ext cx="8543925" cy="4351339"/>
          </a:xfrm>
          <a:prstGeom prst="rect">
            <a:avLst/>
          </a:prstGeom>
        </p:spPr>
        <p:txBody>
          <a:bodyPr vert="horz" lIns="80464" tIns="40231" rIns="80464" bIns="40231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80464" tIns="40231" rIns="80464" bIns="4023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B4E67-BAB4-412E-B9A0-EBF7033A9FE7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80464" tIns="40231" rIns="80464" bIns="4023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80464" tIns="40231" rIns="80464" bIns="40231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C87C-CABC-46F2-B240-9CA43AF5D9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6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804629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4629" rtl="0" eaLnBrk="1" latinLnBrk="0" hangingPunct="1">
        <a:lnSpc>
          <a:spcPct val="90000"/>
        </a:lnSpc>
        <a:spcBef>
          <a:spcPts val="88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2315" indent="0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29" indent="0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08101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10416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12730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045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17359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673" indent="-201158" algn="l" defTabSz="80462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315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29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944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258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72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886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6202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8517" algn="l" defTabSz="8046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hyperlink" Target="mailto:main@finnkz.ru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hyperlink" Target="mailto:main@finnkz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3355519" y="1378225"/>
            <a:ext cx="3204377" cy="846997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lvl="0"/>
            <a:r>
              <a:rPr lang="ru-RU" dirty="0" smtClean="0"/>
              <a:t>Прием и регистрация письменного заявления </a:t>
            </a:r>
          </a:p>
          <a:p>
            <a:endParaRPr lang="ru-RU" dirty="0"/>
          </a:p>
        </p:txBody>
      </p:sp>
      <p:cxnSp>
        <p:nvCxnSpPr>
          <p:cNvPr id="13" name="Straight Connector 22">
            <a:extLst>
              <a:ext uri="{FF2B5EF4-FFF2-40B4-BE49-F238E27FC236}">
                <a16:creationId xmlns:a16="http://schemas.microsoft.com/office/drawing/2014/main" xmlns="" id="{4FED1321-67B8-034C-AEE4-5642E1A302C4}"/>
              </a:ext>
            </a:extLst>
          </p:cNvPr>
          <p:cNvCxnSpPr/>
          <p:nvPr/>
        </p:nvCxnSpPr>
        <p:spPr>
          <a:xfrm flipH="1">
            <a:off x="6732000" y="1072436"/>
            <a:ext cx="18691" cy="531387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2">
            <a:extLst>
              <a:ext uri="{FF2B5EF4-FFF2-40B4-BE49-F238E27FC236}">
                <a16:creationId xmlns:a16="http://schemas.microsoft.com/office/drawing/2014/main" xmlns="" id="{4FED1321-67B8-034C-AEE4-5642E1A302C4}"/>
              </a:ext>
            </a:extLst>
          </p:cNvPr>
          <p:cNvCxnSpPr/>
          <p:nvPr/>
        </p:nvCxnSpPr>
        <p:spPr>
          <a:xfrm flipH="1">
            <a:off x="3132000" y="1054340"/>
            <a:ext cx="18691" cy="531387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334305"/>
            <a:ext cx="3168502" cy="84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itchFamily="18" charset="0"/>
              </a:rPr>
              <a:t>МУНИЦИПАЛЬНУЮ УСЛУГУ МОЖНО ПОЛУЧИТЬ: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168502" y="422550"/>
            <a:ext cx="3407463" cy="60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itchFamily="18" charset="0"/>
              </a:rPr>
              <a:t>ПРОЦЕСС ПРЕДОСТАВЛЕНИЯ МУНИЦИПАЛЬНОЙ УСЛУГИ 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6663334" y="422313"/>
            <a:ext cx="3111832" cy="60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ДЛЯ ПОЛУЧЕНИЯ УСЛУГИ</a:t>
            </a:r>
          </a:p>
        </p:txBody>
      </p:sp>
      <p:pic>
        <p:nvPicPr>
          <p:cNvPr id="1040" name="Picture 16" descr="https://uprostim.com/wp-content/uploads/2021/05/image1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784" y="5322473"/>
            <a:ext cx="881087" cy="829077"/>
          </a:xfrm>
          <a:prstGeom prst="rect">
            <a:avLst/>
          </a:prstGeom>
          <a:noFill/>
        </p:spPr>
      </p:pic>
      <p:pic>
        <p:nvPicPr>
          <p:cNvPr id="1044" name="Picture 20" descr="https://uprostim.com/wp-content/uploads/2021/05/image1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173" y="2751151"/>
            <a:ext cx="925183" cy="1018529"/>
          </a:xfrm>
          <a:prstGeom prst="rect">
            <a:avLst/>
          </a:prstGeom>
          <a:noFill/>
        </p:spPr>
      </p:pic>
      <p:pic>
        <p:nvPicPr>
          <p:cNvPr id="1050" name="Picture 26" descr="190 человечков для презентации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7814"/>
            <a:ext cx="1056017" cy="780491"/>
          </a:xfrm>
          <a:prstGeom prst="rect">
            <a:avLst/>
          </a:prstGeom>
          <a:noFill/>
        </p:spPr>
      </p:pic>
      <p:sp>
        <p:nvSpPr>
          <p:cNvPr id="1054" name="AutoShape 30" descr="https://progif.ru/publish/clipart/smiley/lage/a04.webp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6" name="AutoShape 32" descr="https://progif.ru/publish/clipart/smiley/lage/a04.webp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8" name="AutoShape 34" descr="https://progif.ru/publish/clipart/smiley/lage/a04.webp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0" name="AutoShape 36" descr="https://progif.ru/publish/clipart/smiley/lage/a04.webp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6" name="AutoShape 42" descr="🥰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67" name="Picture 43" descr="C:\Users\les.FINNKZ\Downloads\icons8-обнимающий-смайлик-4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05376" y="1213881"/>
            <a:ext cx="789021" cy="886155"/>
          </a:xfrm>
          <a:prstGeom prst="rect">
            <a:avLst/>
          </a:prstGeom>
          <a:noFill/>
        </p:spPr>
      </p:pic>
      <p:pic>
        <p:nvPicPr>
          <p:cNvPr id="1068" name="Picture 44" descr="C:\Users\les.FINNKZ\Downloads\icons8-задумчивый-смайлик-4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37274" y="5891084"/>
            <a:ext cx="818706" cy="812699"/>
          </a:xfrm>
          <a:prstGeom prst="rect">
            <a:avLst/>
          </a:prstGeom>
          <a:noFill/>
        </p:spPr>
      </p:pic>
      <p:pic>
        <p:nvPicPr>
          <p:cNvPr id="1070" name="Picture 46" descr="C:\Users\les.FINNKZ\Downloads\icons8-смайлик-с-прищуренными-глазами-48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6065" y="5861524"/>
            <a:ext cx="750145" cy="812699"/>
          </a:xfrm>
          <a:prstGeom prst="rect">
            <a:avLst/>
          </a:prstGeom>
          <a:noFill/>
        </p:spPr>
      </p:pic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39193" y="4136612"/>
            <a:ext cx="1404808" cy="1429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7630617" y="5560373"/>
            <a:ext cx="1682152" cy="89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72866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 и образец заполнения заявления</a:t>
            </a:r>
          </a:p>
          <a:p>
            <a:pPr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74" name="Picture 50" descr="https://uprostim.com/wp-content/uploads/2021/05/image166.pn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437884" y="4444409"/>
            <a:ext cx="1934998" cy="148884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7033882" y="1358689"/>
            <a:ext cx="2872118" cy="284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Заявление</a:t>
            </a: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</a:pPr>
            <a:endParaRPr lang="ru-RU" sz="9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Паспорт или иной документ, удостоверяющий личность</a:t>
            </a: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endParaRPr lang="ru-RU" sz="9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Подтверждающий полномочия представителя документ</a:t>
            </a:r>
          </a:p>
          <a:p>
            <a:pPr indent="212338" defTabSz="1072866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0" name="AutoShape 2" descr="https://thumbs.dreamstime.com/b/%D0%B1%D0%B5-%D1%8B%D0%B5-%D1%87%D0%B5-%D0%BE%D0%B2%D0%B5%D0%BA%D0%B8-d-%D1%81-%D1%81%D0%B8%D0%BC%D0%B2%D0%BE-%D0%BE%D0%BC-%D1%8D-%D0%B5%D0%BA%D1%82%D1%80%D0%BE%D0%BD%D0%BD%D0%BE%D0%B9-%D0%BF%D0%BE%D1%87%D1%82%D1%8B-%D0%B1%D0%B5-%D0%BE-49695717.jpg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s://thumbs.dreamstime.com/b/%D0%B1%D0%B5-%D1%8B%D0%B5-%D1%87%D0%B5-%D0%BE%D0%B2%D0%B5%D0%BA%D0%B8-d-%D1%81-%D1%81%D0%B8%D0%BC%D0%B2%D0%BE-%D0%BE%D0%BC-%D1%8D-%D0%B5%D0%BA%D1%82%D1%80%D0%BE%D0%BD%D0%BD%D0%BE%D0%B9-%D0%BF%D0%BE%D1%87%D1%82%D1%8B-%D0%B1%D0%B5-%D0%BE-49695717.jpg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https://thumbs.dreamstime.com/b/%D0%B1%D0%B5-%D1%8B%D0%B5-%D1%87%D0%B5-%D0%BE%D0%B2%D0%B5%D0%BA%D0%B8-d-%D1%81-%D1%81%D0%B8%D0%BC%D0%B2%D0%BE-%D0%BE%D0%BC-%D1%8D-%D0%B5%D0%BA%D1%82%D1%80%D0%BE%D0%BD%D0%BD%D0%BE%D0%B9-%D0%BF%D0%BE%D1%87%D1%82%D1%8B-%D0%B1%D0%B5-%D0%BE-49695717.jpg"/>
          <p:cNvSpPr>
            <a:spLocks noChangeAspect="1" noChangeArrowheads="1"/>
          </p:cNvSpPr>
          <p:nvPr/>
        </p:nvSpPr>
        <p:spPr bwMode="auto">
          <a:xfrm>
            <a:off x="168540" y="-192617"/>
            <a:ext cx="330200" cy="406401"/>
          </a:xfrm>
          <a:prstGeom prst="rect">
            <a:avLst/>
          </a:prstGeom>
          <a:noFill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988828" y="1253551"/>
          <a:ext cx="2083980" cy="53280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3980"/>
              </a:tblGrid>
              <a:tr h="1281827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latin typeface="+mj-lt"/>
                          <a:cs typeface="Times New Roman" pitchFamily="18" charset="0"/>
                        </a:rPr>
                        <a:t>Лично (представитель)</a:t>
                      </a:r>
                      <a:endParaRPr lang="en-US" sz="1400" b="1" kern="1200" dirty="0" smtClean="0"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+mj-lt"/>
                          <a:cs typeface="Times New Roman" pitchFamily="18" charset="0"/>
                        </a:rPr>
                        <a:t>г.Новокузнецк, 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+mj-lt"/>
                          <a:cs typeface="Times New Roman" pitchFamily="18" charset="0"/>
                        </a:rPr>
                        <a:t>ул. Кирова, 71, каб.624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9060" marR="99060" marT="60960" marB="60960"/>
                </a:tc>
              </a:tr>
              <a:tr h="1271773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По почте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+mj-lt"/>
                          <a:cs typeface="Times New Roman" pitchFamily="18" charset="0"/>
                        </a:rPr>
                        <a:t>654080, Кемеровская область - Кузбасс, г.Новокузнецк, ул. Кирова, 71, </a:t>
                      </a:r>
                      <a:r>
                        <a:rPr lang="ru-RU" sz="1400" kern="1200" dirty="0" err="1" smtClean="0">
                          <a:latin typeface="+mj-lt"/>
                          <a:cs typeface="Times New Roman" pitchFamily="18" charset="0"/>
                        </a:rPr>
                        <a:t>каб</a:t>
                      </a:r>
                      <a:r>
                        <a:rPr lang="ru-RU" sz="1400" kern="1200" dirty="0" smtClean="0">
                          <a:latin typeface="+mj-lt"/>
                          <a:cs typeface="Times New Roman" pitchFamily="18" charset="0"/>
                        </a:rPr>
                        <a:t>. 624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9060" marR="99060" marT="60960" marB="60960"/>
                </a:tc>
              </a:tr>
              <a:tr h="1043506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По электронной почте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latin typeface="+mj-lt"/>
                          <a:cs typeface="Times New Roman" pitchFamily="18" charset="0"/>
                        </a:rPr>
                        <a:t>E-mail: </a:t>
                      </a:r>
                      <a:r>
                        <a:rPr lang="en-US" sz="1400" kern="1200" dirty="0" smtClean="0">
                          <a:latin typeface="+mj-lt"/>
                          <a:cs typeface="Times New Roman" pitchFamily="18" charset="0"/>
                          <a:hlinkClick r:id="rId10"/>
                        </a:rPr>
                        <a:t>main@finnkz.ru</a:t>
                      </a:r>
                      <a:endParaRPr lang="ru-RU" sz="14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99060" marR="99060" marT="60960" marB="60960"/>
                </a:tc>
              </a:tr>
              <a:tr h="1730896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По телефону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j-lt"/>
                          <a:cs typeface="Times New Roman" pitchFamily="18" charset="0"/>
                        </a:rPr>
                        <a:t>8(3843) 321-609 (специалист, осуществляющий устное информирование  о получении услуги)</a:t>
                      </a:r>
                      <a:endParaRPr lang="ru-RU" sz="14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99060" marR="99060" marT="60960" marB="60960"/>
                </a:tc>
              </a:tr>
            </a:tbl>
          </a:graphicData>
        </a:graphic>
      </p:graphicFrame>
      <p:pic>
        <p:nvPicPr>
          <p:cNvPr id="46" name="Рисунок 45" descr="1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51471" y="3888184"/>
            <a:ext cx="789385" cy="856419"/>
          </a:xfrm>
          <a:prstGeom prst="rect">
            <a:avLst/>
          </a:prstGeom>
        </p:spPr>
      </p:pic>
      <p:pic>
        <p:nvPicPr>
          <p:cNvPr id="54" name="Picture 2" descr="C:\Users\les.FINNKZ\Downloads\icons8-смайлик-задрот-94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47907" y="2406719"/>
            <a:ext cx="743429" cy="78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Скругленный прямоугольник 69"/>
          <p:cNvSpPr/>
          <p:nvPr/>
        </p:nvSpPr>
        <p:spPr>
          <a:xfrm>
            <a:off x="3321064" y="1197997"/>
            <a:ext cx="3299128" cy="9117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3295156" y="2630122"/>
            <a:ext cx="2584305" cy="354555"/>
          </a:xfrm>
          <a:prstGeom prst="rect">
            <a:avLst/>
          </a:prstGeom>
        </p:spPr>
        <p:txBody>
          <a:bodyPr wrap="none" lIns="107287" tIns="53643" rIns="107287" bIns="53643">
            <a:spAutoFit/>
          </a:bodyPr>
          <a:lstStyle/>
          <a:p>
            <a:pPr algn="ctr">
              <a:defRPr/>
            </a:pPr>
            <a:r>
              <a:rPr lang="ru-RU" dirty="0" smtClean="0"/>
              <a:t>Рассмотрение заявления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966321" y="4261898"/>
            <a:ext cx="1663921" cy="2427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3355517" y="4590553"/>
            <a:ext cx="1472980" cy="1093219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lvl="0" algn="ctr">
              <a:defRPr/>
            </a:pPr>
            <a:r>
              <a:rPr lang="ru-RU" dirty="0" err="1" smtClean="0"/>
              <a:t>Предостав-ление</a:t>
            </a:r>
            <a:r>
              <a:rPr lang="ru-RU" dirty="0" smtClean="0"/>
              <a:t> письменных разъяснений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000778" y="4288786"/>
            <a:ext cx="1464366" cy="1846660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lvl="0" algn="ctr">
              <a:defRPr/>
            </a:pPr>
            <a:r>
              <a:rPr lang="ru-RU" dirty="0" err="1" smtClean="0"/>
              <a:t>Мотивиро-ванный</a:t>
            </a:r>
            <a:r>
              <a:rPr lang="ru-RU" dirty="0" smtClean="0"/>
              <a:t> отказ в </a:t>
            </a:r>
            <a:r>
              <a:rPr lang="ru-RU" dirty="0" err="1" smtClean="0"/>
              <a:t>предостав-лении</a:t>
            </a:r>
            <a:r>
              <a:rPr lang="ru-RU" dirty="0" smtClean="0"/>
              <a:t> письменных разъяснений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3322499" y="2355358"/>
            <a:ext cx="3299128" cy="9117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3270815" y="4263665"/>
            <a:ext cx="1663921" cy="2427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88" name="Ромб 87"/>
          <p:cNvSpPr/>
          <p:nvPr/>
        </p:nvSpPr>
        <p:spPr>
          <a:xfrm>
            <a:off x="4604537" y="3625795"/>
            <a:ext cx="835549" cy="583096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4731367" y="3681462"/>
            <a:ext cx="593376" cy="354555"/>
          </a:xfrm>
          <a:prstGeom prst="rect">
            <a:avLst/>
          </a:prstGeom>
        </p:spPr>
        <p:txBody>
          <a:bodyPr wrap="none" lIns="107287" tIns="53643" rIns="107287" bIns="53643">
            <a:spAutoFit/>
          </a:bodyPr>
          <a:lstStyle/>
          <a:p>
            <a:pPr algn="ctr">
              <a:defRPr/>
            </a:pPr>
            <a:r>
              <a:rPr lang="ru-RU" dirty="0" smtClean="0"/>
              <a:t>или</a:t>
            </a:r>
          </a:p>
        </p:txBody>
      </p:sp>
      <p:cxnSp>
        <p:nvCxnSpPr>
          <p:cNvPr id="91" name="Прямая со стрелкой 90"/>
          <p:cNvCxnSpPr>
            <a:stCxn id="70" idx="2"/>
            <a:endCxn id="80" idx="0"/>
          </p:cNvCxnSpPr>
          <p:nvPr/>
        </p:nvCxnSpPr>
        <p:spPr>
          <a:xfrm>
            <a:off x="4970628" y="2109747"/>
            <a:ext cx="1435" cy="245611"/>
          </a:xfrm>
          <a:prstGeom prst="straightConnector1">
            <a:avLst/>
          </a:prstGeom>
          <a:ln w="25400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>
            <a:endCxn id="88" idx="0"/>
          </p:cNvCxnSpPr>
          <p:nvPr/>
        </p:nvCxnSpPr>
        <p:spPr>
          <a:xfrm>
            <a:off x="5015133" y="3245899"/>
            <a:ext cx="7179" cy="379896"/>
          </a:xfrm>
          <a:prstGeom prst="straightConnector1">
            <a:avLst/>
          </a:prstGeom>
          <a:ln w="25400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99"/>
          <p:cNvCxnSpPr>
            <a:stCxn id="88" idx="1"/>
            <a:endCxn id="87" idx="0"/>
          </p:cNvCxnSpPr>
          <p:nvPr/>
        </p:nvCxnSpPr>
        <p:spPr>
          <a:xfrm rot="10800000" flipV="1">
            <a:off x="4102776" y="3917342"/>
            <a:ext cx="501761" cy="346321"/>
          </a:xfrm>
          <a:prstGeom prst="bentConnector2">
            <a:avLst/>
          </a:prstGeom>
          <a:ln w="25400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88" idx="3"/>
            <a:endCxn id="77" idx="0"/>
          </p:cNvCxnSpPr>
          <p:nvPr/>
        </p:nvCxnSpPr>
        <p:spPr>
          <a:xfrm>
            <a:off x="5440085" y="3917343"/>
            <a:ext cx="358196" cy="344555"/>
          </a:xfrm>
          <a:prstGeom prst="bentConnector2">
            <a:avLst/>
          </a:prstGeom>
          <a:ln w="25400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7368" y="0"/>
            <a:ext cx="3058632" cy="1194717"/>
          </a:xfrm>
        </p:spPr>
        <p:txBody>
          <a:bodyPr>
            <a:normAutofit/>
          </a:bodyPr>
          <a:lstStyle/>
          <a:p>
            <a:pPr algn="ctr"/>
            <a:r>
              <a:rPr lang="ru-RU" sz="1300" dirty="0" smtClean="0"/>
              <a:t>Орган местного самоуправления предоставляющий услугу: ФИНАНСОВОЕ УПРАВЛЕНИЕ ГОРОДА НОВОКУЗНЕЦКА</a:t>
            </a:r>
            <a:endParaRPr lang="ru-RU" sz="1300" dirty="0"/>
          </a:p>
        </p:txBody>
      </p:sp>
      <p:pic>
        <p:nvPicPr>
          <p:cNvPr id="1028" name="Picture 4" descr="C:\Users\les.FINNKZ\Desktop\logoti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0623" y="995129"/>
            <a:ext cx="698204" cy="575008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992846" y="1659964"/>
            <a:ext cx="2523227" cy="53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72866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МУНИЦИПАЛЬНАЯ УСЛУГА</a:t>
            </a:r>
          </a:p>
        </p:txBody>
      </p:sp>
      <p:cxnSp>
        <p:nvCxnSpPr>
          <p:cNvPr id="13" name="Straight Connector 22">
            <a:extLst>
              <a:ext uri="{FF2B5EF4-FFF2-40B4-BE49-F238E27FC236}">
                <a16:creationId xmlns:a16="http://schemas.microsoft.com/office/drawing/2014/main" xmlns="" id="{4FED1321-67B8-034C-AEE4-5642E1A302C4}"/>
              </a:ext>
            </a:extLst>
          </p:cNvPr>
          <p:cNvCxnSpPr/>
          <p:nvPr/>
        </p:nvCxnSpPr>
        <p:spPr>
          <a:xfrm flipH="1">
            <a:off x="6732000" y="1225686"/>
            <a:ext cx="23162" cy="4800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2">
            <a:extLst>
              <a:ext uri="{FF2B5EF4-FFF2-40B4-BE49-F238E27FC236}">
                <a16:creationId xmlns:a16="http://schemas.microsoft.com/office/drawing/2014/main" xmlns="" id="{4FED1321-67B8-034C-AEE4-5642E1A302C4}"/>
              </a:ext>
            </a:extLst>
          </p:cNvPr>
          <p:cNvCxnSpPr/>
          <p:nvPr/>
        </p:nvCxnSpPr>
        <p:spPr>
          <a:xfrm flipH="1">
            <a:off x="3132000" y="1235094"/>
            <a:ext cx="18990" cy="4800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847367" y="2223575"/>
            <a:ext cx="3058633" cy="1954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1072866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spc="59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Предоставление письменных разъяснений по вопросам применения муниципальных нормативных правовых актов Новокузнецкого городского округа о местных налогах и сборах</a:t>
            </a:r>
            <a:endParaRPr lang="ru-RU" sz="1500" b="1" spc="59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Рисунок 15" descr="C:\Users\Lokalova\Desktop\Лена\картинки\contact-u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5457" y="5450417"/>
            <a:ext cx="2817019" cy="140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082807" y="613059"/>
            <a:ext cx="1551317" cy="35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72866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773651"/>
            <a:ext cx="216734" cy="43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defTabSz="1072866" fontAlgn="base">
              <a:spcBef>
                <a:spcPct val="0"/>
              </a:spcBef>
              <a:spcAft>
                <a:spcPct val="0"/>
              </a:spcAft>
            </a:pPr>
            <a:endParaRPr lang="ru-RU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3386664" y="1231427"/>
            <a:ext cx="3168050" cy="431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72866" fontAlgn="base">
              <a:spcBef>
                <a:spcPct val="0"/>
              </a:spcBef>
              <a:spcAft>
                <a:spcPct val="0"/>
              </a:spcAft>
            </a:pP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654080, Кемеровская область </a:t>
            </a:r>
            <a:r>
              <a:rPr lang="ru-RU" sz="1500" dirty="0" smtClean="0">
                <a:latin typeface="Calibri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Кузбасс, г.Новокузнецк, ул. Кирова, 71, </a:t>
            </a:r>
            <a:r>
              <a:rPr lang="ru-RU" sz="1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каб</a:t>
            </a: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624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Телефоны: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8(3843) 321-624 (приёмная)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8(3843) 321-609 (специалист, осуществляющий устное информирование по муниципальной услуге)</a:t>
            </a: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E-mail:</a:t>
            </a:r>
            <a:r>
              <a:rPr lang="en-US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main@finnkz.ru</a:t>
            </a:r>
            <a:endParaRPr lang="ru-RU" sz="15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Приём заявителей осуществляется 5 дней в неделю, с понедельника по пятницу с 8-30 до 17-30, с перерывом на обед с 12-00 до 13-00.</a:t>
            </a: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ctr" defTabSz="10728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Суббота, Воскресенье </a:t>
            </a:r>
            <a:r>
              <a:rPr lang="ru-RU" sz="15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выходные дни.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27522"/>
            <a:ext cx="216734" cy="35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632645" y="506610"/>
            <a:ext cx="2272207" cy="97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itchFamily="18" charset="0"/>
              </a:rPr>
              <a:t>СРОКИ ПРЕДОСТАВЛЕНИЯ МУНИЦИПАЛЬНОЙ УСЛУГИ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163265" y="2003601"/>
            <a:ext cx="2897038" cy="36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  <a:spAutoFit/>
          </a:bodyPr>
          <a:lstStyle/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ru-RU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телефону  </a:t>
            </a: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устной форме информирование –</a:t>
            </a: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</a:pP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в  </a:t>
            </a: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день обращения</a:t>
            </a: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endParaRPr lang="ru-RU" sz="1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24676" indent="-424676" defTabSz="1072866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ru-RU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письменному запросу на бумажном носителе, в электронной форме - </a:t>
            </a: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позднее 30 дней </a:t>
            </a: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момента регистрации запроса</a:t>
            </a:r>
          </a:p>
          <a:p>
            <a:pPr defTabSz="107286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783572" y="5434843"/>
            <a:ext cx="3122428" cy="1031663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муниципальная услуга предоставляется БЕСПЛАТНО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501" y="4162108"/>
            <a:ext cx="1260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https://uprostim.com/wp-content/uploads/2021/05/image134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30000" contrast="12000"/>
          </a:blip>
          <a:srcRect/>
          <a:stretch>
            <a:fillRect/>
          </a:stretch>
        </p:blipFill>
        <p:spPr bwMode="auto">
          <a:xfrm>
            <a:off x="-1" y="494894"/>
            <a:ext cx="967563" cy="8790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5">
      <a:dk1>
        <a:srgbClr val="0563C1"/>
      </a:dk1>
      <a:lt1>
        <a:srgbClr val="CEE5FD"/>
      </a:lt1>
      <a:dk2>
        <a:srgbClr val="85C0FB"/>
      </a:dk2>
      <a:lt2>
        <a:srgbClr val="E6F2FE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Malgun Gothic "/>
        <a:ea typeface=""/>
        <a:cs typeface=""/>
      </a:majorFont>
      <a:minorFont>
        <a:latin typeface="Malgun Gothic Semi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3975" cmpd="sng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24662</TotalTime>
  <Words>246</Words>
  <Application>Microsoft Office PowerPoint</Application>
  <PresentationFormat>Лист A4 (210x297 мм)</PresentationFormat>
  <Paragraphs>44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Орган местного самоуправления предоставляющий услугу: ФИНАНСОВОЕ УПРАВЛЕНИЕ ГОРОДА НОВОКУЗНЕЦКА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Колмаков Сергей Дмитриевич</dc:creator>
  <cp:lastModifiedBy>les</cp:lastModifiedBy>
  <cp:revision>284</cp:revision>
  <dcterms:created xsi:type="dcterms:W3CDTF">2023-04-21T07:45:42Z</dcterms:created>
  <dcterms:modified xsi:type="dcterms:W3CDTF">2024-08-27T03:00:37Z</dcterms:modified>
</cp:coreProperties>
</file>